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4"/>
  </p:sldMasterIdLst>
  <p:notesMasterIdLst>
    <p:notesMasterId r:id="rId20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69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24"/>
    <a:srgbClr val="005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62" d="100"/>
          <a:sy n="62" d="100"/>
        </p:scale>
        <p:origin x="6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05EB5-457C-48BA-B8F8-AF796861681F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96401-B2FA-499E-85A6-9D899086A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0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C6A1-EA87-4566-AAB8-183F88D64491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CF9-DCB3-4594-BC7F-E9EAC21EE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C6A1-EA87-4566-AAB8-183F88D64491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CF9-DCB3-4594-BC7F-E9EAC21EE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C6A1-EA87-4566-AAB8-183F88D64491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CF9-DCB3-4594-BC7F-E9EAC21EE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C6A1-EA87-4566-AAB8-183F88D64491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CF9-DCB3-4594-BC7F-E9EAC21EE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C6A1-EA87-4566-AAB8-183F88D64491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CF9-DCB3-4594-BC7F-E9EAC21EE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C6A1-EA87-4566-AAB8-183F88D64491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CF9-DCB3-4594-BC7F-E9EAC21EE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C6A1-EA87-4566-AAB8-183F88D64491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CF9-DCB3-4594-BC7F-E9EAC21EE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C6A1-EA87-4566-AAB8-183F88D64491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CF9-DCB3-4594-BC7F-E9EAC21EE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C6A1-EA87-4566-AAB8-183F88D64491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CF9-DCB3-4594-BC7F-E9EAC21EE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C6A1-EA87-4566-AAB8-183F88D64491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CF9-DCB3-4594-BC7F-E9EAC21EE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C6A1-EA87-4566-AAB8-183F88D64491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3CF9-DCB3-4594-BC7F-E9EAC21EE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FC6A1-EA87-4566-AAB8-183F88D64491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A3CF9-DCB3-4594-BC7F-E9EAC21EE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657601"/>
            <a:ext cx="7848600" cy="914400"/>
          </a:xfrm>
        </p:spPr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br>
              <a:rPr lang="en-US" sz="4000" b="1" dirty="0"/>
            </a:br>
            <a:endParaRPr lang="en-US" sz="4000" b="1" dirty="0">
              <a:solidFill>
                <a:schemeClr val="bg1"/>
              </a:solidFill>
              <a:latin typeface="Futura Std Book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37EE07-E913-422D-A939-7D422C46CF01}"/>
              </a:ext>
            </a:extLst>
          </p:cNvPr>
          <p:cNvSpPr/>
          <p:nvPr/>
        </p:nvSpPr>
        <p:spPr>
          <a:xfrm>
            <a:off x="1295400" y="2971800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solidFill>
                  <a:schemeClr val="bg1"/>
                </a:solidFill>
              </a:rPr>
              <a:t>Applying for an</a:t>
            </a:r>
          </a:p>
          <a:p>
            <a:pPr lvl="0" algn="ctr"/>
            <a:r>
              <a:rPr lang="en-US" sz="5400" dirty="0">
                <a:solidFill>
                  <a:schemeClr val="bg1"/>
                </a:solidFill>
              </a:rPr>
              <a:t>Academic Scholarship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44394-FE06-4722-9292-4F840D190D46}"/>
              </a:ext>
            </a:extLst>
          </p:cNvPr>
          <p:cNvSpPr txBox="1"/>
          <p:nvPr/>
        </p:nvSpPr>
        <p:spPr>
          <a:xfrm>
            <a:off x="1828800" y="4953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Mat-Su Health Foundation 2024-25 Scholarship Season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FF9E0A-0F1A-4F67-B003-37C9D37A2EAB}"/>
              </a:ext>
            </a:extLst>
          </p:cNvPr>
          <p:cNvSpPr txBox="1"/>
          <p:nvPr/>
        </p:nvSpPr>
        <p:spPr>
          <a:xfrm>
            <a:off x="533400" y="304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solidFill>
                  <a:schemeClr val="bg1"/>
                </a:solidFill>
              </a:rPr>
              <a:t>Step #9 – </a:t>
            </a:r>
            <a:r>
              <a:rPr lang="en-US" sz="2400" dirty="0">
                <a:solidFill>
                  <a:schemeClr val="bg1"/>
                </a:solidFill>
              </a:rPr>
              <a:t>Enter your school’s name and click on the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“Start 2024-2025 Academic Scholarship” button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73A04-08AC-8299-CFEE-CA7EAA74F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76520"/>
            <a:ext cx="6096000" cy="4766396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6C0712AF-F3CB-A941-4980-DF1E5B6770C9}"/>
              </a:ext>
            </a:extLst>
          </p:cNvPr>
          <p:cNvSpPr/>
          <p:nvPr/>
        </p:nvSpPr>
        <p:spPr>
          <a:xfrm flipV="1">
            <a:off x="6172200" y="4343400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28C356CF-C905-A3FE-77CE-D8952993C4BA}"/>
              </a:ext>
            </a:extLst>
          </p:cNvPr>
          <p:cNvSpPr/>
          <p:nvPr/>
        </p:nvSpPr>
        <p:spPr>
          <a:xfrm flipV="1">
            <a:off x="6324600" y="4984867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3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16362C-CB7B-4EE7-AEE5-1B32A093BF71}"/>
              </a:ext>
            </a:extLst>
          </p:cNvPr>
          <p:cNvSpPr txBox="1"/>
          <p:nvPr/>
        </p:nvSpPr>
        <p:spPr>
          <a:xfrm>
            <a:off x="304800" y="457200"/>
            <a:ext cx="3733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200" dirty="0">
                <a:solidFill>
                  <a:schemeClr val="bg1"/>
                </a:solidFill>
              </a:rPr>
              <a:t>Step #10 – Scroll to the bottom of the page.</a:t>
            </a:r>
          </a:p>
          <a:p>
            <a:r>
              <a:rPr lang="en-US" sz="2200" dirty="0">
                <a:solidFill>
                  <a:schemeClr val="bg1"/>
                </a:solidFill>
              </a:rPr>
              <a:t>N</a:t>
            </a:r>
            <a:r>
              <a:rPr lang="en" sz="2200" dirty="0">
                <a:solidFill>
                  <a:schemeClr val="bg1"/>
                </a:solidFill>
              </a:rPr>
              <a:t>ow you’re ready to start your academic scholarship application 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487439-D919-EB89-97AF-67D1C6A07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57200"/>
            <a:ext cx="4462862" cy="5056920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FBBF4402-9B0F-EE67-394C-371C16CD0115}"/>
              </a:ext>
            </a:extLst>
          </p:cNvPr>
          <p:cNvSpPr/>
          <p:nvPr/>
        </p:nvSpPr>
        <p:spPr>
          <a:xfrm flipV="1">
            <a:off x="7239000" y="4648200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0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0BF9-3DB3-45ED-8F49-677421581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" sz="2400" dirty="0">
                <a:solidFill>
                  <a:schemeClr val="bg1"/>
                </a:solidFill>
              </a:rPr>
              <a:t>Step #11 - Eligibility Screening - Complete all the questions and then click “Submit”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85A19-CD5B-4D09-A1EC-FD07519D9E5A}"/>
              </a:ext>
            </a:extLst>
          </p:cNvPr>
          <p:cNvSpPr txBox="1"/>
          <p:nvPr/>
        </p:nvSpPr>
        <p:spPr>
          <a:xfrm>
            <a:off x="6642267" y="1358028"/>
            <a:ext cx="2248373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Those </a:t>
            </a:r>
            <a:r>
              <a:rPr lang="en-US" b="1" dirty="0">
                <a:solidFill>
                  <a:schemeClr val="bg1"/>
                </a:solidFill>
              </a:rPr>
              <a:t>eligible </a:t>
            </a:r>
            <a:r>
              <a:rPr lang="en-US" dirty="0">
                <a:solidFill>
                  <a:schemeClr val="bg1"/>
                </a:solidFill>
              </a:rPr>
              <a:t>will be able to continue to the application.</a:t>
            </a:r>
          </a:p>
        </p:txBody>
      </p:sp>
      <p:pic>
        <p:nvPicPr>
          <p:cNvPr id="5" name="Google Shape;123;p24">
            <a:extLst>
              <a:ext uri="{FF2B5EF4-FFF2-40B4-BE49-F238E27FC236}">
                <a16:creationId xmlns:a16="http://schemas.microsoft.com/office/drawing/2014/main" id="{BCD82A2A-8D52-4371-9C94-12BDCF8B70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4855" y="2584091"/>
            <a:ext cx="2514587" cy="133863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967E89-4A1F-494C-8532-D0B09A77D519}"/>
              </a:ext>
            </a:extLst>
          </p:cNvPr>
          <p:cNvSpPr txBox="1"/>
          <p:nvPr/>
        </p:nvSpPr>
        <p:spPr>
          <a:xfrm>
            <a:off x="0" y="52238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If </a:t>
            </a:r>
            <a:r>
              <a:rPr lang="en-US" b="1" dirty="0">
                <a:solidFill>
                  <a:schemeClr val="bg1"/>
                </a:solidFill>
              </a:rPr>
              <a:t>ineligible</a:t>
            </a:r>
            <a:r>
              <a:rPr lang="en-US" dirty="0">
                <a:solidFill>
                  <a:schemeClr val="bg1"/>
                </a:solidFill>
              </a:rPr>
              <a:t>, please contact us with questions and inquiries at </a:t>
            </a:r>
          </a:p>
          <a:p>
            <a:pPr lvl="0" algn="ctr"/>
            <a:r>
              <a:rPr lang="en-US" b="1" dirty="0">
                <a:solidFill>
                  <a:schemeClr val="bg1"/>
                </a:solidFill>
              </a:rPr>
              <a:t>scholarships@healthymatsu.org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CCF85-6124-9AF9-41AE-DD7245E60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00974"/>
            <a:ext cx="6335363" cy="3888209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E0CD490A-7C21-481C-780A-483456A70087}"/>
              </a:ext>
            </a:extLst>
          </p:cNvPr>
          <p:cNvSpPr/>
          <p:nvPr/>
        </p:nvSpPr>
        <p:spPr>
          <a:xfrm flipV="1">
            <a:off x="5782805" y="2459263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842BA5ED-E233-9555-93AB-4323E986C5E4}"/>
              </a:ext>
            </a:extLst>
          </p:cNvPr>
          <p:cNvSpPr/>
          <p:nvPr/>
        </p:nvSpPr>
        <p:spPr>
          <a:xfrm flipV="1">
            <a:off x="5805459" y="2892254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DBBCAE94-936D-9217-1541-D5B0962871DD}"/>
              </a:ext>
            </a:extLst>
          </p:cNvPr>
          <p:cNvSpPr/>
          <p:nvPr/>
        </p:nvSpPr>
        <p:spPr>
          <a:xfrm flipV="1">
            <a:off x="5805458" y="3429108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95ED585-29D3-D4F4-07B6-9503FF5FB39E}"/>
              </a:ext>
            </a:extLst>
          </p:cNvPr>
          <p:cNvSpPr/>
          <p:nvPr/>
        </p:nvSpPr>
        <p:spPr>
          <a:xfrm flipV="1">
            <a:off x="3962400" y="4953000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499F87FB-0D8D-27CB-23A6-E7F00E658325}"/>
              </a:ext>
            </a:extLst>
          </p:cNvPr>
          <p:cNvSpPr/>
          <p:nvPr/>
        </p:nvSpPr>
        <p:spPr>
          <a:xfrm flipV="1">
            <a:off x="5782805" y="4581705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83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706B-CDD3-4ED1-BA30-1E0F9BC3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15" y="14247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Before You Begin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AA8D7-621A-4A29-9B24-BDC9E793CF66}"/>
              </a:ext>
            </a:extLst>
          </p:cNvPr>
          <p:cNvSpPr txBox="1"/>
          <p:nvPr/>
        </p:nvSpPr>
        <p:spPr>
          <a:xfrm>
            <a:off x="109047" y="1012224"/>
            <a:ext cx="1931562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Required Documents: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FAFSA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Cost of Attendance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Unofficial Transcript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A5505-FD8D-4037-B6CD-21CA53178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7" y="4801623"/>
            <a:ext cx="3127704" cy="1079743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0ED6E1DE-71BB-8516-EC9D-7D2779C0436F}"/>
              </a:ext>
            </a:extLst>
          </p:cNvPr>
          <p:cNvSpPr/>
          <p:nvPr/>
        </p:nvSpPr>
        <p:spPr>
          <a:xfrm rot="13255016" flipV="1">
            <a:off x="6858480" y="2702247"/>
            <a:ext cx="519141" cy="1951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B6806E1B-CD19-7783-A886-D8E8573BE7F6}"/>
              </a:ext>
            </a:extLst>
          </p:cNvPr>
          <p:cNvSpPr/>
          <p:nvPr/>
        </p:nvSpPr>
        <p:spPr>
          <a:xfrm flipV="1">
            <a:off x="7848600" y="4267200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D5EC1A-15D6-CE84-06F8-62ABF93BFD00}"/>
              </a:ext>
            </a:extLst>
          </p:cNvPr>
          <p:cNvSpPr txBox="1"/>
          <p:nvPr/>
        </p:nvSpPr>
        <p:spPr>
          <a:xfrm>
            <a:off x="109047" y="3593049"/>
            <a:ext cx="1787072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 can save your application and come back to it if needed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8AF83FD0-3B04-EA84-835F-194677733C25}"/>
              </a:ext>
            </a:extLst>
          </p:cNvPr>
          <p:cNvSpPr/>
          <p:nvPr/>
        </p:nvSpPr>
        <p:spPr>
          <a:xfrm rot="16200000" flipV="1">
            <a:off x="468831" y="5169968"/>
            <a:ext cx="519141" cy="8520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475103-3FB4-30E9-733F-7058C000C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259" y="1137347"/>
            <a:ext cx="6925195" cy="3812406"/>
          </a:xfrm>
          <a:prstGeom prst="rect">
            <a:avLst/>
          </a:prstGeom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id="{BF057EFF-C513-2233-AC45-E684C263B34C}"/>
              </a:ext>
            </a:extLst>
          </p:cNvPr>
          <p:cNvSpPr/>
          <p:nvPr/>
        </p:nvSpPr>
        <p:spPr>
          <a:xfrm rot="1451783" flipV="1">
            <a:off x="8140670" y="4255213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4089C837-73B1-F5B3-3A62-E58E2559AB1B}"/>
              </a:ext>
            </a:extLst>
          </p:cNvPr>
          <p:cNvSpPr/>
          <p:nvPr/>
        </p:nvSpPr>
        <p:spPr>
          <a:xfrm rot="1451783" flipV="1">
            <a:off x="8492178" y="3592632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AC3B993E-3CE7-03D4-393D-448149CFE151}"/>
              </a:ext>
            </a:extLst>
          </p:cNvPr>
          <p:cNvSpPr/>
          <p:nvPr/>
        </p:nvSpPr>
        <p:spPr>
          <a:xfrm rot="1451783" flipV="1">
            <a:off x="6649743" y="4402537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96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E7E95-0B85-9F27-7D6D-E111C647D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6878010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3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1D50-E8C4-4505-96BB-FADCA1E3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Final Step </a:t>
            </a:r>
            <a:r>
              <a:rPr lang="en" sz="2400" dirty="0">
                <a:solidFill>
                  <a:schemeClr val="bg1"/>
                </a:solidFill>
              </a:rPr>
              <a:t>– </a:t>
            </a:r>
            <a:r>
              <a:rPr lang="en-US" sz="2400" dirty="0">
                <a:solidFill>
                  <a:schemeClr val="bg1"/>
                </a:solidFill>
              </a:rPr>
              <a:t>Review &amp; submit!</a:t>
            </a:r>
            <a:r>
              <a:rPr lang="en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Y</a:t>
            </a:r>
            <a:r>
              <a:rPr lang="en" sz="2400" dirty="0">
                <a:solidFill>
                  <a:schemeClr val="bg1"/>
                </a:solidFill>
              </a:rPr>
              <a:t>ou’ll know when each stage is complete when you see a green check mark in the circle. Finally, click the green “Submit” button.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F7C32-6281-E930-63B5-C1C872776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524000"/>
            <a:ext cx="7696200" cy="4306133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3F67368-F7F8-C637-07C2-A3A3EB9B1B89}"/>
              </a:ext>
            </a:extLst>
          </p:cNvPr>
          <p:cNvSpPr/>
          <p:nvPr/>
        </p:nvSpPr>
        <p:spPr>
          <a:xfrm flipV="1">
            <a:off x="4312429" y="4343400"/>
            <a:ext cx="519141" cy="8520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1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7ACC05-B869-46A7-BEA8-39304C8F3F34}"/>
              </a:ext>
            </a:extLst>
          </p:cNvPr>
          <p:cNvSpPr txBox="1"/>
          <p:nvPr/>
        </p:nvSpPr>
        <p:spPr>
          <a:xfrm>
            <a:off x="671004" y="45161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dirty="0">
                <a:solidFill>
                  <a:schemeClr val="bg1"/>
                </a:solidFill>
              </a:rPr>
              <a:t>Step #1 - </a:t>
            </a:r>
            <a:r>
              <a:rPr lang="en-US" sz="3200" dirty="0">
                <a:solidFill>
                  <a:schemeClr val="bg1"/>
                </a:solidFill>
              </a:rPr>
              <a:t>V</a:t>
            </a:r>
            <a:r>
              <a:rPr lang="en" sz="3200" dirty="0">
                <a:solidFill>
                  <a:schemeClr val="bg1"/>
                </a:solidFill>
              </a:rPr>
              <a:t>isit https://www.healthymatsu.org/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85C54C55-2ABF-E883-74A7-4DCAD4878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26" y="1219200"/>
            <a:ext cx="7789774" cy="40583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6599AF-ED28-1F46-C37B-2768E64C5544}"/>
              </a:ext>
            </a:extLst>
          </p:cNvPr>
          <p:cNvSpPr/>
          <p:nvPr/>
        </p:nvSpPr>
        <p:spPr>
          <a:xfrm>
            <a:off x="1447800" y="1371600"/>
            <a:ext cx="1600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7F112AB2-16CC-4792-7974-2174356F5812}"/>
              </a:ext>
            </a:extLst>
          </p:cNvPr>
          <p:cNvSpPr/>
          <p:nvPr/>
        </p:nvSpPr>
        <p:spPr>
          <a:xfrm flipV="1">
            <a:off x="3124200" y="1459017"/>
            <a:ext cx="533400" cy="12996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AF8468-E5B7-46F1-A32F-D880F3FA4E01}"/>
              </a:ext>
            </a:extLst>
          </p:cNvPr>
          <p:cNvSpPr txBox="1"/>
          <p:nvPr/>
        </p:nvSpPr>
        <p:spPr>
          <a:xfrm>
            <a:off x="190500" y="457200"/>
            <a:ext cx="883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200" dirty="0">
                <a:solidFill>
                  <a:schemeClr val="bg1"/>
                </a:solidFill>
              </a:rPr>
              <a:t>Step #2 - Select “How We Fund” &gt; “Scholarships” &gt; “Academic Scholarships” 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1920D-4CF1-E4AB-677B-292FBC2F5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34751"/>
            <a:ext cx="8001000" cy="4023787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CF1E713B-8537-CA87-E5A8-78FFD3F8E1CF}"/>
              </a:ext>
            </a:extLst>
          </p:cNvPr>
          <p:cNvSpPr/>
          <p:nvPr/>
        </p:nvSpPr>
        <p:spPr>
          <a:xfrm rot="10977425" flipV="1">
            <a:off x="4193996" y="3103006"/>
            <a:ext cx="533400" cy="12996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7C6BC137-5658-87D4-F98D-7F60D4E36494}"/>
              </a:ext>
            </a:extLst>
          </p:cNvPr>
          <p:cNvSpPr/>
          <p:nvPr/>
        </p:nvSpPr>
        <p:spPr>
          <a:xfrm rot="11952604" flipV="1">
            <a:off x="4196525" y="2217905"/>
            <a:ext cx="533400" cy="1238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B8E7D7C-B77B-04B0-A6D0-5D5419BA9ED1}"/>
              </a:ext>
            </a:extLst>
          </p:cNvPr>
          <p:cNvSpPr/>
          <p:nvPr/>
        </p:nvSpPr>
        <p:spPr>
          <a:xfrm flipV="1">
            <a:off x="7467600" y="3116678"/>
            <a:ext cx="533400" cy="12996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57C159-9C9D-4248-A300-2AC646148DD9}"/>
              </a:ext>
            </a:extLst>
          </p:cNvPr>
          <p:cNvSpPr txBox="1"/>
          <p:nvPr/>
        </p:nvSpPr>
        <p:spPr>
          <a:xfrm>
            <a:off x="2286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solidFill>
                  <a:schemeClr val="bg1"/>
                </a:solidFill>
              </a:rPr>
              <a:t>Step #3 - After carefully reading the “Academic Scholarships” landing page, click on the apply link (coming soon)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D617B-B4D1-C564-B20B-EC71BD3B3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38" y="1447800"/>
            <a:ext cx="7651079" cy="4183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FE2E24-D7EE-9851-6529-EB8D5683E4E8}"/>
              </a:ext>
            </a:extLst>
          </p:cNvPr>
          <p:cNvSpPr txBox="1"/>
          <p:nvPr/>
        </p:nvSpPr>
        <p:spPr>
          <a:xfrm>
            <a:off x="914400" y="3733800"/>
            <a:ext cx="1600200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Once we make the application link available, you will find it in this area. Please read this page carefully.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173D0D5-91ED-AF6C-1515-283FFB82C8C4}"/>
              </a:ext>
            </a:extLst>
          </p:cNvPr>
          <p:cNvSpPr/>
          <p:nvPr/>
        </p:nvSpPr>
        <p:spPr>
          <a:xfrm rot="10800000" flipV="1">
            <a:off x="2399191" y="4219635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2E40A2-77D3-4660-B1DE-4C17A815785D}"/>
              </a:ext>
            </a:extLst>
          </p:cNvPr>
          <p:cNvSpPr txBox="1"/>
          <p:nvPr/>
        </p:nvSpPr>
        <p:spPr>
          <a:xfrm>
            <a:off x="152400" y="533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</a:rPr>
              <a:t>Step #4 - Click on the “Create an Account” link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7AD66-431F-B98C-A4EA-1052D0013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50" y="1233162"/>
            <a:ext cx="8601700" cy="4391676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51AE2FFE-5355-BFCD-5DEA-D2A3BE784EE5}"/>
              </a:ext>
            </a:extLst>
          </p:cNvPr>
          <p:cNvSpPr/>
          <p:nvPr/>
        </p:nvSpPr>
        <p:spPr>
          <a:xfrm rot="16200000" flipV="1">
            <a:off x="7024309" y="1891092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A484AB7-C923-AFD6-176E-6B2D4100A4A7}"/>
              </a:ext>
            </a:extLst>
          </p:cNvPr>
          <p:cNvSpPr/>
          <p:nvPr/>
        </p:nvSpPr>
        <p:spPr>
          <a:xfrm rot="5400000" flipV="1">
            <a:off x="7405308" y="4862893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2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6BC662-5625-47E9-B3E8-2B766989A72F}"/>
              </a:ext>
            </a:extLst>
          </p:cNvPr>
          <p:cNvSpPr txBox="1"/>
          <p:nvPr/>
        </p:nvSpPr>
        <p:spPr>
          <a:xfrm>
            <a:off x="685800" y="228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solidFill>
                  <a:schemeClr val="bg1"/>
                </a:solidFill>
              </a:rPr>
              <a:t>Step #5 – </a:t>
            </a:r>
            <a:r>
              <a:rPr lang="en-US" sz="2400" dirty="0">
                <a:solidFill>
                  <a:schemeClr val="bg1"/>
                </a:solidFill>
              </a:rPr>
              <a:t>Account activation. Enter the email address you will use for the academic scholarship application process and click “Send Email.”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C694C-1D41-F995-88CB-59526F05B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8077200" cy="408683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562785E0-B53C-9989-A5FA-A48734BF6A1B}"/>
              </a:ext>
            </a:extLst>
          </p:cNvPr>
          <p:cNvSpPr/>
          <p:nvPr/>
        </p:nvSpPr>
        <p:spPr>
          <a:xfrm rot="10800000" flipV="1">
            <a:off x="5715000" y="3048000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4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9B70C2-FE6E-456D-8F22-D6522D9C8130}"/>
              </a:ext>
            </a:extLst>
          </p:cNvPr>
          <p:cNvSpPr txBox="1"/>
          <p:nvPr/>
        </p:nvSpPr>
        <p:spPr>
          <a:xfrm>
            <a:off x="457200" y="381000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200" dirty="0">
                <a:solidFill>
                  <a:schemeClr val="bg1"/>
                </a:solidFill>
              </a:rPr>
              <a:t>Step #6 - </a:t>
            </a:r>
            <a:r>
              <a:rPr lang="en-US" sz="2200" dirty="0">
                <a:solidFill>
                  <a:schemeClr val="bg1"/>
                </a:solidFill>
              </a:rPr>
              <a:t>C</a:t>
            </a:r>
            <a:r>
              <a:rPr lang="en" sz="2200" dirty="0">
                <a:solidFill>
                  <a:schemeClr val="bg1"/>
                </a:solidFill>
              </a:rPr>
              <a:t>heck your email account for the link to activate your account. Click the link you receive and then enter your email and create your own password.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3" name="Google Shape;91;p19">
            <a:extLst>
              <a:ext uri="{FF2B5EF4-FFF2-40B4-BE49-F238E27FC236}">
                <a16:creationId xmlns:a16="http://schemas.microsoft.com/office/drawing/2014/main" id="{785221CD-9C60-4908-A47C-30720835479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57200"/>
            <a:ext cx="4766401" cy="50762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2;p19">
            <a:extLst>
              <a:ext uri="{FF2B5EF4-FFF2-40B4-BE49-F238E27FC236}">
                <a16:creationId xmlns:a16="http://schemas.microsoft.com/office/drawing/2014/main" id="{5C255ADE-65CF-4D48-BE60-BD0E00E5D077}"/>
              </a:ext>
            </a:extLst>
          </p:cNvPr>
          <p:cNvSpPr txBox="1"/>
          <p:nvPr/>
        </p:nvSpPr>
        <p:spPr>
          <a:xfrm rot="20793272">
            <a:off x="3174610" y="3212717"/>
            <a:ext cx="1575581" cy="13469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Tip: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" dirty="0">
                <a:solidFill>
                  <a:schemeClr val="bg1"/>
                </a:solidFill>
              </a:rPr>
              <a:t>eep careful track of your email &amp; password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6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9E6305-F821-4326-A03C-A1D4E7CC3527}"/>
              </a:ext>
            </a:extLst>
          </p:cNvPr>
          <p:cNvSpPr txBox="1"/>
          <p:nvPr/>
        </p:nvSpPr>
        <p:spPr>
          <a:xfrm>
            <a:off x="4572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solidFill>
                  <a:schemeClr val="bg1"/>
                </a:solidFill>
              </a:rPr>
              <a:t>Step #7 - </a:t>
            </a:r>
            <a:r>
              <a:rPr lang="en-US" sz="2400" dirty="0">
                <a:solidFill>
                  <a:schemeClr val="bg1"/>
                </a:solidFill>
              </a:rPr>
              <a:t>O</a:t>
            </a:r>
            <a:r>
              <a:rPr lang="en" sz="2400" dirty="0">
                <a:solidFill>
                  <a:schemeClr val="bg1"/>
                </a:solidFill>
              </a:rPr>
              <a:t>nce you have logged in, scroll to the bottom of the page and click the blue “Start a new 2024-2025 Academic Scholarship” link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E617A-B5D5-A972-9B40-B6F113155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60754"/>
            <a:ext cx="6720016" cy="43419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D6654B-F93B-A59F-8D7A-E5D6014C3D05}"/>
              </a:ext>
            </a:extLst>
          </p:cNvPr>
          <p:cNvSpPr/>
          <p:nvPr/>
        </p:nvSpPr>
        <p:spPr>
          <a:xfrm>
            <a:off x="1752600" y="4431527"/>
            <a:ext cx="2819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35CFC4C-9DC4-7CE5-1E0A-E3D6DF1875E8}"/>
              </a:ext>
            </a:extLst>
          </p:cNvPr>
          <p:cNvSpPr/>
          <p:nvPr/>
        </p:nvSpPr>
        <p:spPr>
          <a:xfrm flipV="1">
            <a:off x="4610021" y="4577149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76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0C4B0D-CD99-4ED9-B6B6-AE94D0AE5B57}"/>
              </a:ext>
            </a:extLst>
          </p:cNvPr>
          <p:cNvSpPr txBox="1"/>
          <p:nvPr/>
        </p:nvSpPr>
        <p:spPr>
          <a:xfrm>
            <a:off x="304800" y="3810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solidFill>
                  <a:schemeClr val="bg1"/>
                </a:solidFill>
              </a:rPr>
              <a:t>Step #8 – </a:t>
            </a:r>
            <a:r>
              <a:rPr lang="en-US" sz="2400" dirty="0">
                <a:solidFill>
                  <a:schemeClr val="bg1"/>
                </a:solidFill>
              </a:rPr>
              <a:t>Select </a:t>
            </a:r>
            <a:r>
              <a:rPr lang="en" sz="2400" dirty="0">
                <a:solidFill>
                  <a:schemeClr val="bg1"/>
                </a:solidFill>
              </a:rPr>
              <a:t>add </a:t>
            </a:r>
            <a:r>
              <a:rPr lang="en-US" sz="2400" dirty="0">
                <a:solidFill>
                  <a:schemeClr val="bg1"/>
                </a:solidFill>
              </a:rPr>
              <a:t>new</a:t>
            </a:r>
            <a:r>
              <a:rPr lang="en" sz="2400" dirty="0">
                <a:solidFill>
                  <a:schemeClr val="bg1"/>
                </a:solidFill>
              </a:rPr>
              <a:t> organization (the school you are attending)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A95EC-C7B0-BFD2-3C80-979C2EBD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83309"/>
            <a:ext cx="7239000" cy="4891382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F4BAF12-0CAF-395B-3E03-B5032B3DD26B}"/>
              </a:ext>
            </a:extLst>
          </p:cNvPr>
          <p:cNvSpPr/>
          <p:nvPr/>
        </p:nvSpPr>
        <p:spPr>
          <a:xfrm flipV="1">
            <a:off x="4419600" y="3581400"/>
            <a:ext cx="519141" cy="897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1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2A5B9A9BBFAB4FB1E6FB4D2ABE1D5E" ma:contentTypeVersion="0" ma:contentTypeDescription="Create a new document." ma:contentTypeScope="" ma:versionID="ad794950009ae1ae96f40d58355e834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50C7C0-26E9-47F1-897B-FD67E43D8250}">
  <ds:schemaRefs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6EAAD7D-E0D9-465B-BAB7-F935BBF83C95}"/>
</file>

<file path=customXml/itemProps3.xml><?xml version="1.0" encoding="utf-8"?>
<ds:datastoreItem xmlns:ds="http://schemas.openxmlformats.org/officeDocument/2006/customXml" ds:itemID="{D52BA484-56B1-4CC2-8465-F38A69BEA1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4590</TotalTime>
  <Words>366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Futura Std Book</vt:lpstr>
      <vt:lpstr>Arial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#11 - Eligibility Screening - Complete all the questions and then click “Submit”</vt:lpstr>
      <vt:lpstr>Before You Begin</vt:lpstr>
      <vt:lpstr>PowerPoint Presentation</vt:lpstr>
      <vt:lpstr>Final Step – Review &amp; submit! You’ll know when each stage is complete when you see a green check mark in the circle. Finally, click the green “Submit” button.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MSHF Template</dc:title>
  <dc:creator>CHRIS;C3</dc:creator>
  <cp:lastModifiedBy>Scholarship Assistant</cp:lastModifiedBy>
  <cp:revision>148</cp:revision>
  <dcterms:created xsi:type="dcterms:W3CDTF">2014-08-05T22:41:54Z</dcterms:created>
  <dcterms:modified xsi:type="dcterms:W3CDTF">2024-01-13T01:08:53Z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0x010100022A5B9A9BBFAB4FB1E6FB4D2ABE1D5E</vt:lpwstr>
  </property>
</Properties>
</file>